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7"/>
  </p:notesMasterIdLst>
  <p:sldIdLst>
    <p:sldId id="256" r:id="rId2"/>
    <p:sldId id="432" r:id="rId3"/>
    <p:sldId id="468" r:id="rId4"/>
    <p:sldId id="294" r:id="rId5"/>
    <p:sldId id="336" r:id="rId6"/>
    <p:sldId id="337" r:id="rId7"/>
    <p:sldId id="338" r:id="rId8"/>
    <p:sldId id="464" r:id="rId9"/>
    <p:sldId id="335" r:id="rId10"/>
    <p:sldId id="295" r:id="rId11"/>
    <p:sldId id="448" r:id="rId12"/>
    <p:sldId id="342" r:id="rId13"/>
    <p:sldId id="343" r:id="rId14"/>
    <p:sldId id="344" r:id="rId15"/>
    <p:sldId id="345" r:id="rId16"/>
    <p:sldId id="340" r:id="rId17"/>
    <p:sldId id="346" r:id="rId18"/>
    <p:sldId id="347" r:id="rId19"/>
    <p:sldId id="351" r:id="rId20"/>
    <p:sldId id="348" r:id="rId21"/>
    <p:sldId id="349" r:id="rId22"/>
    <p:sldId id="350" r:id="rId23"/>
    <p:sldId id="361" r:id="rId24"/>
    <p:sldId id="353" r:id="rId25"/>
    <p:sldId id="467" r:id="rId26"/>
    <p:sldId id="358" r:id="rId27"/>
    <p:sldId id="359" r:id="rId28"/>
    <p:sldId id="360" r:id="rId29"/>
    <p:sldId id="356" r:id="rId30"/>
    <p:sldId id="362" r:id="rId31"/>
    <p:sldId id="364" r:id="rId32"/>
    <p:sldId id="365" r:id="rId33"/>
    <p:sldId id="366" r:id="rId34"/>
    <p:sldId id="367" r:id="rId35"/>
    <p:sldId id="371" r:id="rId36"/>
    <p:sldId id="368" r:id="rId37"/>
    <p:sldId id="369" r:id="rId38"/>
    <p:sldId id="370" r:id="rId39"/>
    <p:sldId id="372" r:id="rId40"/>
    <p:sldId id="373" r:id="rId41"/>
    <p:sldId id="374" r:id="rId42"/>
    <p:sldId id="375" r:id="rId43"/>
    <p:sldId id="479" r:id="rId44"/>
    <p:sldId id="449" r:id="rId45"/>
    <p:sldId id="376" r:id="rId46"/>
    <p:sldId id="377" r:id="rId47"/>
    <p:sldId id="379" r:id="rId48"/>
    <p:sldId id="450" r:id="rId49"/>
    <p:sldId id="469" r:id="rId50"/>
    <p:sldId id="378" r:id="rId51"/>
    <p:sldId id="381" r:id="rId52"/>
    <p:sldId id="451" r:id="rId53"/>
    <p:sldId id="453" r:id="rId54"/>
    <p:sldId id="454" r:id="rId55"/>
    <p:sldId id="455" r:id="rId56"/>
    <p:sldId id="384" r:id="rId57"/>
    <p:sldId id="385" r:id="rId58"/>
    <p:sldId id="386" r:id="rId59"/>
    <p:sldId id="387" r:id="rId60"/>
    <p:sldId id="388" r:id="rId61"/>
    <p:sldId id="389" r:id="rId62"/>
    <p:sldId id="475" r:id="rId63"/>
    <p:sldId id="476" r:id="rId64"/>
    <p:sldId id="456" r:id="rId65"/>
    <p:sldId id="390" r:id="rId66"/>
    <p:sldId id="393" r:id="rId67"/>
    <p:sldId id="391" r:id="rId68"/>
    <p:sldId id="470" r:id="rId69"/>
    <p:sldId id="471" r:id="rId70"/>
    <p:sldId id="461" r:id="rId71"/>
    <p:sldId id="396" r:id="rId72"/>
    <p:sldId id="435" r:id="rId73"/>
    <p:sldId id="466" r:id="rId74"/>
    <p:sldId id="447" r:id="rId75"/>
    <p:sldId id="398" r:id="rId76"/>
    <p:sldId id="436" r:id="rId77"/>
    <p:sldId id="438" r:id="rId78"/>
    <p:sldId id="442" r:id="rId79"/>
    <p:sldId id="441" r:id="rId80"/>
    <p:sldId id="440" r:id="rId81"/>
    <p:sldId id="439" r:id="rId82"/>
    <p:sldId id="444" r:id="rId83"/>
    <p:sldId id="445" r:id="rId84"/>
    <p:sldId id="443" r:id="rId85"/>
    <p:sldId id="446" r:id="rId86"/>
    <p:sldId id="406" r:id="rId87"/>
    <p:sldId id="407" r:id="rId88"/>
    <p:sldId id="410" r:id="rId89"/>
    <p:sldId id="411" r:id="rId90"/>
    <p:sldId id="412" r:id="rId91"/>
    <p:sldId id="452" r:id="rId92"/>
    <p:sldId id="413" r:id="rId93"/>
    <p:sldId id="458" r:id="rId94"/>
    <p:sldId id="459" r:id="rId95"/>
    <p:sldId id="460" r:id="rId96"/>
    <p:sldId id="457" r:id="rId97"/>
    <p:sldId id="462" r:id="rId98"/>
    <p:sldId id="463" r:id="rId99"/>
    <p:sldId id="477" r:id="rId100"/>
    <p:sldId id="478" r:id="rId101"/>
    <p:sldId id="419" r:id="rId102"/>
    <p:sldId id="420" r:id="rId103"/>
    <p:sldId id="430" r:id="rId104"/>
    <p:sldId id="431" r:id="rId105"/>
    <p:sldId id="429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468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467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79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7" autoAdjust="0"/>
    <p:restoredTop sz="94692"/>
  </p:normalViewPr>
  <p:slideViewPr>
    <p:cSldViewPr snapToGrid="0">
      <p:cViewPr varScale="1">
        <p:scale>
          <a:sx n="146" d="100"/>
          <a:sy n="146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597" y="6278907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Gray, NASA Glenn Research Center</a:t>
            </a:r>
            <a:endParaRPr lang="en-US" spc="-1" dirty="0">
              <a:solidFill>
                <a:srgbClr val="000000"/>
              </a:solidFill>
              <a:latin typeface="Helvetica" pitchFamily="2" charset="0"/>
              <a:ea typeface="DejaVu Sans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 these slides and tutorial scripts from 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3250723"/>
            <a:ext cx="11600906" cy="140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https://github.com/OpenMDAO/openmdao_training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 for creating version 0 of this training</a:t>
            </a:r>
          </a:p>
          <a:p>
            <a:endParaRPr lang="en-US" sz="3200" dirty="0"/>
          </a:p>
          <a:p>
            <a:r>
              <a:rPr lang="en-US" sz="3200" b="1" dirty="0"/>
              <a:t>John </a:t>
            </a:r>
            <a:r>
              <a:rPr lang="en-US" sz="3200" b="1" dirty="0" err="1"/>
              <a:t>Jasa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 for helping with this version (version 1.0) 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&amp; promote convention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8381C-288A-0E47-A133-33B5E5F57D59}"/>
              </a:ext>
            </a:extLst>
          </p:cNvPr>
          <p:cNvSpPr txBox="1"/>
          <p:nvPr/>
        </p:nvSpPr>
        <p:spPr>
          <a:xfrm>
            <a:off x="838200" y="1584960"/>
            <a:ext cx="9960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Broad Rules of Thumb: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connect statement when you have data passing that you want to “hide” within a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variable promotion when you want to ”expose” the presence of variables outside a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Rules are made to be broken!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C0FE1-2466-EA45-B143-3567DBE5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9" y="2785289"/>
            <a:ext cx="10777970" cy="2849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C674C0-CCD7-5941-A1C8-9031A963EF55}"/>
              </a:ext>
            </a:extLst>
          </p:cNvPr>
          <p:cNvSpPr txBox="1"/>
          <p:nvPr/>
        </p:nvSpPr>
        <p:spPr>
          <a:xfrm>
            <a:off x="1439296" y="5889459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If you don’t expect users to look at `</a:t>
            </a:r>
            <a:r>
              <a:rPr lang="en-US" b="1" dirty="0" err="1">
                <a:solidFill>
                  <a:srgbClr val="FF0000"/>
                </a:solidFill>
              </a:rPr>
              <a:t>Sref</a:t>
            </a:r>
            <a:r>
              <a:rPr lang="en-US" b="1" dirty="0">
                <a:solidFill>
                  <a:srgbClr val="FF0000"/>
                </a:solidFill>
              </a:rPr>
              <a:t>`, then use connect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8A2927-CCDE-D245-BF55-6FAED901FF5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28855" y="5606849"/>
            <a:ext cx="794128" cy="282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728B1C-3B61-444C-B944-914BDE103FF7}"/>
              </a:ext>
            </a:extLst>
          </p:cNvPr>
          <p:cNvSpPr txBox="1"/>
          <p:nvPr/>
        </p:nvSpPr>
        <p:spPr>
          <a:xfrm>
            <a:off x="6648030" y="3939451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Expect users to set values for </a:t>
            </a:r>
            <a:r>
              <a:rPr lang="en-US" b="1" dirty="0" err="1">
                <a:solidFill>
                  <a:srgbClr val="FF0000"/>
                </a:solidFill>
              </a:rPr>
              <a:t>Indeps</a:t>
            </a:r>
            <a:r>
              <a:rPr lang="en-US" b="1" dirty="0">
                <a:solidFill>
                  <a:srgbClr val="FF0000"/>
                </a:solidFill>
              </a:rPr>
              <a:t> `</a:t>
            </a:r>
            <a:r>
              <a:rPr lang="en-US" b="1" dirty="0" err="1">
                <a:solidFill>
                  <a:srgbClr val="FF0000"/>
                </a:solidFill>
              </a:rPr>
              <a:t>h`,`u</a:t>
            </a:r>
            <a:r>
              <a:rPr lang="en-US" b="1" dirty="0">
                <a:solidFill>
                  <a:srgbClr val="FF0000"/>
                </a:solidFill>
              </a:rPr>
              <a:t>` so we promote them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CF4A70-6DD9-2E4B-A079-A591DAA7268E}"/>
              </a:ext>
            </a:extLst>
          </p:cNvPr>
          <p:cNvCxnSpPr>
            <a:cxnSpLocks/>
          </p:cNvCxnSpPr>
          <p:nvPr/>
        </p:nvCxnSpPr>
        <p:spPr>
          <a:xfrm flipH="1" flipV="1">
            <a:off x="9915403" y="3734433"/>
            <a:ext cx="352003" cy="297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D47382-0F04-F241-9E81-22118450C4BE}"/>
              </a:ext>
            </a:extLst>
          </p:cNvPr>
          <p:cNvCxnSpPr>
            <a:cxnSpLocks/>
          </p:cNvCxnSpPr>
          <p:nvPr/>
        </p:nvCxnSpPr>
        <p:spPr>
          <a:xfrm flipH="1">
            <a:off x="7916091" y="4584011"/>
            <a:ext cx="191589" cy="3252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B35382-08E4-FD4D-97A0-CB9A72AAA2E3}"/>
              </a:ext>
            </a:extLst>
          </p:cNvPr>
          <p:cNvCxnSpPr>
            <a:cxnSpLocks/>
          </p:cNvCxnSpPr>
          <p:nvPr/>
        </p:nvCxnSpPr>
        <p:spPr>
          <a:xfrm>
            <a:off x="8107680" y="4584011"/>
            <a:ext cx="1454065" cy="646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AB4528-2C22-5E47-95A8-B50982138499}"/>
              </a:ext>
            </a:extLst>
          </p:cNvPr>
          <p:cNvSpPr txBox="1"/>
          <p:nvPr/>
        </p:nvSpPr>
        <p:spPr>
          <a:xfrm>
            <a:off x="7372186" y="5551736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Users may also want to see the computed value for `rho`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415133-1E57-774F-9FC8-EF54E619E597}"/>
              </a:ext>
            </a:extLst>
          </p:cNvPr>
          <p:cNvCxnSpPr>
            <a:cxnSpLocks/>
          </p:cNvCxnSpPr>
          <p:nvPr/>
        </p:nvCxnSpPr>
        <p:spPr>
          <a:xfrm flipH="1" flipV="1">
            <a:off x="9030789" y="5360541"/>
            <a:ext cx="200297" cy="246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5A2A6E-DE8E-3947-995B-8F3FBCC4522D}"/>
              </a:ext>
            </a:extLst>
          </p:cNvPr>
          <p:cNvCxnSpPr>
            <a:cxnSpLocks/>
          </p:cNvCxnSpPr>
          <p:nvPr/>
        </p:nvCxnSpPr>
        <p:spPr>
          <a:xfrm flipV="1">
            <a:off x="9231086" y="5141789"/>
            <a:ext cx="1254034" cy="461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8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 (Gradient Based!)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621974" y="4881815"/>
            <a:ext cx="1169720" cy="29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requires a linear solve with a matrix of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</a:t>
            </a:r>
            <a:r>
              <a:rPr lang="en-US" sz="2400"/>
              <a:t>model by building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ExecComp 'oew'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'W_empty'  wrt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BatteryWeight 'batterywt'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wrt '&lt;variable&gt;'    | fwd mag.   | check mag. | a(fwd-chk) | r(fwd-chk)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'W_battery' wrt 'LoverD'        | 0.0000e+00 | 9.6353e+01 | 9.6353e+01 | 1.0000e+00 &gt;ABS_TOL &gt;REL_TOL                                                                       'W_battery' wrt 'TOW'           | 0.0000e+00 | 3.2118e-01 | 3.2118e-01 | 1.0000e+00 &gt;ABS_TOL &gt;REL_TOL                                                                       'W_battery' wrt 'eta_electric'  | 0.0000e+00 | 2.0946e+03 | 2.0946e+03 | 1.0000e+00 &gt;ABS_TOL &gt;REL_TOL                                                                       'W_battery' wrt 'eta_prop'      | 0.0000e+00 | 2.3218e+03 | 2.3218e+03 | 1.0000e+00 &gt;ABS_TOL &gt;REL_TOL                                                                       'W_battery' wrt 'range_desired' | 0.0000e+00 | 1.2847e+01 | 1.2847e+01 | 1.0000e+00 &gt;ABS_TOL &gt;REL_TOL                                                                       'W_battery' wrt 'spec_energy'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WeightBuild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wrt 'W_battery'  | 7.5000e+01 | 1.0000e+00 | 7.6000e+01 | 7.6000e+01 &gt;ABS_TOL &gt;REL_TOL                                                                           'TOW'      wrt 'W_empty'    | 7.5000e+01 | 1.0000e+00 | 7.6000e+01 | 7.6000e+01 &gt;ABS_TOL &gt;REL_TOL                                                                           'TOW'      wrt 'W_payload'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WeightBuild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wrt '&lt;variable&gt;' | fwd mag.   | check mag. | a(fwd-chk) | r(fwd-chk)                                                                                             -------------------------------------------------------------------------------                                                                                             'TOW'      wrt 'W_battery'  | 7.5000e+01 | 1.0000e+00 | 7.6000e+01 | 7.6000e+01 </a:t>
            </a:r>
            <a:endParaRPr lang="en-US" sz="1050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D40789E-575D-490D-8BDE-EB9856CD880B}"/>
              </a:ext>
            </a:extLst>
          </p:cNvPr>
          <p:cNvSpPr txBox="1">
            <a:spLocks/>
          </p:cNvSpPr>
          <p:nvPr/>
        </p:nvSpPr>
        <p:spPr>
          <a:xfrm>
            <a:off x="1120140" y="-2994281"/>
            <a:ext cx="11198469" cy="612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build the modelprob = om.Problem()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 = prob.model.add_subsystem('indeps', om.IndepVarComp(), promotes=['*’])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indeps.add_output('a', .5)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indeps.add_output('Area', 10.0, units='m**2’)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indeps.add_output('rho', 1.225, units='kg/m**3’)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indeps.add_output('Vu', 10.0, units='m/s’)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prob.model.add_subsystem('a_disk', ActuatorDisc(),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                         promotes_inputs=['a', 'Area', 'rho', 'Vu’])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setup the optimization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 = om.ScipyOptimizeDriver()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prob.driver.options['optimizer'] = 'SLSQP’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prob.model.add_design_var('Area', lower=0., upper=1.)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>
              <a:latin typeface="Lucida Console" panose="020B06090405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# negative one so we maximize the objective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prob.model.add_objective('a_disk.Cp', scaler=-1)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prob.setup()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>
                <a:latin typeface="Lucida Console" panose="020B0609040504020204" pitchFamily="49" charset="0"/>
              </a:rPr>
              <a:t>prob.run_driver()</a:t>
            </a:r>
            <a:endParaRPr lang="en-US" sz="10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25097</TotalTime>
  <Words>3778</Words>
  <Application>Microsoft Macintosh PowerPoint</Application>
  <PresentationFormat>Widescreen</PresentationFormat>
  <Paragraphs>739</Paragraphs>
  <Slides>105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Cambria Math</vt:lpstr>
      <vt:lpstr>Courier New</vt:lpstr>
      <vt:lpstr>DejaVu Sans</vt:lpstr>
      <vt:lpstr>Helvetica</vt:lpstr>
      <vt:lpstr>Lucida Console</vt:lpstr>
      <vt:lpstr>Wingdings</vt:lpstr>
      <vt:lpstr>Office Theme</vt:lpstr>
      <vt:lpstr>PowerPoint Presentation</vt:lpstr>
      <vt:lpstr>Download these slides and tutorial scripts from GitHub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Connect &amp; promote convention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 (Gradient Based!)</vt:lpstr>
      <vt:lpstr>Newton Solver for multiple dimensions is a bit more complex</vt:lpstr>
      <vt:lpstr>Newton Solver requires a linear solve with a matrix of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648</cp:revision>
  <dcterms:created xsi:type="dcterms:W3CDTF">2017-11-15T13:23:23Z</dcterms:created>
  <dcterms:modified xsi:type="dcterms:W3CDTF">2019-09-04T13:24:13Z</dcterms:modified>
</cp:coreProperties>
</file>